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02" r:id="rId102"/>
    <p:sldId id="303" r:id="rId103"/>
    <p:sldId id="298" r:id="rId104"/>
    <p:sldId id="299" r:id="rId105"/>
    <p:sldId id="322" r:id="rId106"/>
    <p:sldId id="323" r:id="rId107"/>
    <p:sldId id="324" r:id="rId108"/>
    <p:sldId id="301" r:id="rId109"/>
    <p:sldId id="300" r:id="rId110"/>
    <p:sldId id="306" r:id="rId111"/>
    <p:sldId id="304" r:id="rId112"/>
    <p:sldId id="305" r:id="rId113"/>
    <p:sldId id="307" r:id="rId114"/>
    <p:sldId id="308" r:id="rId115"/>
    <p:sldId id="309" r:id="rId116"/>
    <p:sldId id="310" r:id="rId117"/>
    <p:sldId id="325" r:id="rId118"/>
    <p:sldId id="326" r:id="rId119"/>
    <p:sldId id="327" r:id="rId120"/>
    <p:sldId id="311" r:id="rId121"/>
    <p:sldId id="312" r:id="rId122"/>
    <p:sldId id="313" r:id="rId1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18" autoAdjust="0"/>
    <p:restoredTop sz="94660"/>
  </p:normalViewPr>
  <p:slideViewPr>
    <p:cSldViewPr snapToGrid="0">
      <p:cViewPr varScale="1">
        <p:scale>
          <a:sx n="71" d="100"/>
          <a:sy n="71" d="100"/>
        </p:scale>
        <p:origin x="60" y="6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8/26/2022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AEADD7-A168-488E-901C-D9DABB6551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p:txBody>
          <a:bodyPr>
            <a:normAutofit/>
          </a:bodyPr>
          <a:lstStyle/>
          <a:p>
            <a:r>
              <a:rPr lang="en-US" sz="4400" dirty="0"/>
              <a:t>Pricing and valuation of option</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p:txBody>
          <a:bodyPr/>
          <a:lstStyle/>
          <a:p>
            <a:r>
              <a:rPr lang="en-US" dirty="0"/>
              <a:t>This lesson focuses solely on </a:t>
            </a:r>
            <a:r>
              <a:rPr lang="en-US" dirty="0">
                <a:solidFill>
                  <a:srgbClr val="FF0000"/>
                </a:solidFill>
              </a:rPr>
              <a:t>European</a:t>
            </a:r>
            <a:r>
              <a:rPr lang="en-US" dirty="0"/>
              <a:t> options with no additional cost or benefit of owning the underlying asset.</a:t>
            </a:r>
          </a:p>
          <a:p>
            <a:r>
              <a:rPr lang="en-US" dirty="0"/>
              <a:t>An option’s value comprises its exercise value and its time value.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p:txBody>
          <a:bodyPr>
            <a:normAutofit/>
          </a:bodyPr>
          <a:lstStyle/>
          <a:p>
            <a:r>
              <a:rPr lang="en-US" sz="4400" dirty="0"/>
              <a:t>Pricing and valuation of option</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p:txBody>
          <a:bodyPr/>
          <a:lstStyle/>
          <a:p>
            <a:r>
              <a:rPr lang="en-US"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p:txBody>
          <a:bodyPr>
            <a:normAutofit/>
          </a:bodyPr>
          <a:lstStyle/>
          <a:p>
            <a:r>
              <a:rPr lang="en-US" sz="4400" dirty="0"/>
              <a:t>Pricing and valuation of option</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p:txBody>
          <a:bodyPr>
            <a:normAutofit lnSpcReduction="10000"/>
          </a:bodyPr>
          <a:lstStyle/>
          <a:p>
            <a:r>
              <a:rPr lang="en-US"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(c</a:t>
            </a:r>
            <a:r>
              <a:rPr lang="en-US" baseline="-25000" dirty="0"/>
              <a:t>t</a:t>
            </a:r>
            <a:r>
              <a:rPr lang="en-US" dirty="0"/>
              <a:t> or p</a:t>
            </a:r>
            <a:r>
              <a:rPr lang="en-US" baseline="-25000" dirty="0"/>
              <a:t>t</a:t>
            </a:r>
            <a:r>
              <a:rPr lang="en-US" dirty="0"/>
              <a:t>, for a call or put, respectively) that reflects the option’s future expected payoff.</a:t>
            </a:r>
          </a:p>
          <a:p>
            <a:r>
              <a:rPr lang="en-US" dirty="0"/>
              <a:t>The time value of an option is equal to the </a:t>
            </a:r>
            <a:r>
              <a:rPr lang="en-US" dirty="0">
                <a:solidFill>
                  <a:srgbClr val="FF0000"/>
                </a:solidFill>
              </a:rPr>
              <a:t>difference between the current option price and the option’s current payoff (or exercise value).</a:t>
            </a:r>
          </a:p>
          <a:p>
            <a:r>
              <a:rPr lang="en-US" altLang="zh-CN" dirty="0"/>
              <a:t>c</a:t>
            </a:r>
            <a:r>
              <a:rPr lang="en-US" altLang="zh-CN" baseline="-25000" dirty="0"/>
              <a:t>t</a:t>
            </a:r>
            <a:r>
              <a:rPr lang="en-US" altLang="zh-CN" dirty="0"/>
              <a:t> = Max(0,S</a:t>
            </a:r>
            <a:r>
              <a:rPr lang="en-US" altLang="zh-CN" baseline="-25000" dirty="0"/>
              <a:t>t</a:t>
            </a:r>
            <a:r>
              <a:rPr lang="en-US" altLang="zh-CN" dirty="0"/>
              <a:t>-X/(1+r)</a:t>
            </a:r>
            <a:r>
              <a:rPr lang="en-US" altLang="zh-CN" baseline="30000" dirty="0"/>
              <a:t>T-t</a:t>
            </a:r>
            <a:r>
              <a:rPr lang="en-US" altLang="zh-CN" dirty="0"/>
              <a:t>) + Time value</a:t>
            </a:r>
          </a:p>
          <a:p>
            <a:r>
              <a:rPr lang="en-US" altLang="zh-CN" dirty="0"/>
              <a:t>p</a:t>
            </a:r>
            <a:r>
              <a:rPr lang="en-US" altLang="zh-CN" baseline="-25000" dirty="0"/>
              <a:t>t</a:t>
            </a:r>
            <a:r>
              <a:rPr lang="en-US" altLang="zh-CN" dirty="0"/>
              <a:t> = Max(0,X/(1+r)</a:t>
            </a:r>
            <a:r>
              <a:rPr lang="en-US" altLang="zh-CN" baseline="30000" dirty="0"/>
              <a:t>T-t</a:t>
            </a:r>
            <a:r>
              <a:rPr lang="en-US" altLang="zh-CN" dirty="0"/>
              <a:t>-S</a:t>
            </a:r>
            <a:r>
              <a:rPr lang="en-US" altLang="zh-CN" baseline="-25000" dirty="0"/>
              <a:t>t</a:t>
            </a:r>
            <a:r>
              <a:rPr lang="en-US" altLang="zh-CN" dirty="0"/>
              <a:t>) + Time value</a:t>
            </a:r>
          </a:p>
          <a:p>
            <a:r>
              <a:rPr lang="en-US" dirty="0"/>
              <a:t>The time value of an option is always positive but declines to zero at maturity, a process referred to as </a:t>
            </a:r>
            <a:r>
              <a:rPr lang="en-US" dirty="0">
                <a:solidFill>
                  <a:srgbClr val="FF0000"/>
                </a:solidFill>
              </a:rPr>
              <a:t>time value decay</a:t>
            </a:r>
            <a:r>
              <a:rPr lang="en-US" dirty="0"/>
              <a:t>.</a:t>
            </a:r>
            <a:endParaRPr lang="en-US" altLang="zh-CN" dirty="0"/>
          </a:p>
          <a:p>
            <a:endParaRPr lang="en-US" dirty="0"/>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p:txBody>
          <a:bodyPr>
            <a:normAutofit/>
          </a:bodyPr>
          <a:lstStyle/>
          <a:p>
            <a:r>
              <a:rPr lang="en-US" sz="4400" dirty="0"/>
              <a:t>Pricing and valuation of option</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p:txBody>
          <a:bodyPr/>
          <a:lstStyle/>
          <a:p>
            <a:r>
              <a:rPr lang="en-US" dirty="0"/>
              <a:t>Example 1 showed that a one-year put option with an exercise price (X) of EUR</a:t>
            </a:r>
          </a:p>
          <a:p>
            <a:r>
              <a:rPr lang="en-US" dirty="0"/>
              <a:t>1,000 had an exercise value of EUR 45.04 with six months remaining to maturity</a:t>
            </a:r>
          </a:p>
          <a:p>
            <a:r>
              <a:rPr lang="en-US" dirty="0"/>
              <a:t>when the spot price (St) was EUR 950. If we observe a current put option price</a:t>
            </a:r>
          </a:p>
          <a:p>
            <a:r>
              <a:rPr lang="en-US" dirty="0"/>
              <a:t>(pt) of EUR 50, what is the time value of the put option?</a:t>
            </a:r>
          </a:p>
          <a:p>
            <a:r>
              <a:rPr lang="en-US" dirty="0"/>
              <a:t>Option value = exercise value + time value</a:t>
            </a:r>
          </a:p>
          <a:p>
            <a:r>
              <a:rPr lang="en-US" dirty="0"/>
              <a:t>50 = 45.04 + time value</a:t>
            </a:r>
          </a:p>
          <a:p>
            <a:r>
              <a:rPr lang="en-US" dirty="0"/>
              <a:t>Time value = 4.96</a:t>
            </a:r>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874659128"/>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p:txBody>
          <a:bodyPr>
            <a:normAutofit/>
          </a:bodyPr>
          <a:lstStyle/>
          <a:p>
            <a:r>
              <a:rPr lang="en-US" sz="4400" dirty="0"/>
              <a:t>Pricing and valuation of option</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p:txBody>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 option</a:t>
            </a:r>
            <a:r>
              <a:rPr lang="en-US" dirty="0"/>
              <a:t>,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1024128" y="4197724"/>
            <a:ext cx="3714750" cy="2819400"/>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p:txBody>
          <a:bodyPr>
            <a:normAutofit/>
          </a:bodyPr>
          <a:lstStyle/>
          <a:p>
            <a:r>
              <a:rPr lang="en-US" sz="4400" dirty="0"/>
              <a:t>Pricing and valuation of option</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p:txBody>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491</TotalTime>
  <Words>9332</Words>
  <Application>Microsoft Office PowerPoint</Application>
  <PresentationFormat>Widescreen</PresentationFormat>
  <Paragraphs>861</Paragraphs>
  <Slides>122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122</vt:i4>
      </vt:variant>
    </vt:vector>
  </HeadingPairs>
  <TitlesOfParts>
    <vt:vector size="130" baseType="lpstr">
      <vt:lpstr>Tw Cen MT</vt:lpstr>
      <vt:lpstr>Tw Cen MT Condensed</vt:lpstr>
      <vt:lpstr>华文仿宋</vt:lpstr>
      <vt:lpstr>Arial</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PowerPoint Presentation</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19</cp:revision>
  <dcterms:created xsi:type="dcterms:W3CDTF">2022-08-25T13:53:33Z</dcterms:created>
  <dcterms:modified xsi:type="dcterms:W3CDTF">2022-08-26T08:55:34Z</dcterms:modified>
</cp:coreProperties>
</file>